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62" r:id="rId4"/>
    <p:sldId id="291" r:id="rId5"/>
    <p:sldId id="259" r:id="rId6"/>
    <p:sldId id="263" r:id="rId7"/>
    <p:sldId id="264" r:id="rId8"/>
    <p:sldId id="292" r:id="rId9"/>
    <p:sldId id="297" r:id="rId10"/>
    <p:sldId id="268" r:id="rId11"/>
    <p:sldId id="293" r:id="rId12"/>
    <p:sldId id="265" r:id="rId13"/>
    <p:sldId id="294" r:id="rId14"/>
    <p:sldId id="266" r:id="rId15"/>
    <p:sldId id="295" r:id="rId16"/>
    <p:sldId id="267" r:id="rId17"/>
    <p:sldId id="296" r:id="rId18"/>
    <p:sldId id="269" r:id="rId19"/>
    <p:sldId id="270" r:id="rId20"/>
    <p:sldId id="298" r:id="rId21"/>
    <p:sldId id="271" r:id="rId22"/>
    <p:sldId id="299" r:id="rId23"/>
    <p:sldId id="272" r:id="rId24"/>
    <p:sldId id="300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301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90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12/4/2019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ebp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ebp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ebp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E6D90-52C4-4888-8319-F63E3F1A0D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ROAD TO CQRS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801E9E-D64C-4D97-BC08-320866FF53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/>
              <a:t>to approach </a:t>
            </a:r>
            <a:r>
              <a:rPr lang="en-US" dirty="0"/>
              <a:t>CQRS and (mostly) survive</a:t>
            </a:r>
          </a:p>
        </p:txBody>
      </p:sp>
    </p:spTree>
    <p:extLst>
      <p:ext uri="{BB962C8B-B14F-4D97-AF65-F5344CB8AC3E}">
        <p14:creationId xmlns:p14="http://schemas.microsoft.com/office/powerpoint/2010/main" val="2021931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picture containing sand, game&#10;&#10;Description automatically generated">
            <a:extLst>
              <a:ext uri="{FF2B5EF4-FFF2-40B4-BE49-F238E27FC236}">
                <a16:creationId xmlns:a16="http://schemas.microsoft.com/office/drawing/2014/main" id="{AE8D63EF-DBEC-4C43-9AAA-8F6CFE3F07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7720" r="21816" b="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9F6B0D-333E-474F-AE2D-D6C5403EB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T01: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551DE-81B3-4FAB-BAD3-930C4DA74F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They are notifications of what is happened on the Write Model</a:t>
            </a:r>
          </a:p>
          <a:p>
            <a:r>
              <a:rPr lang="en-US" dirty="0"/>
              <a:t>Expressed in Past Tense “Cruise Created”                     </a:t>
            </a:r>
          </a:p>
          <a:p>
            <a:r>
              <a:rPr lang="en-US" dirty="0"/>
              <a:t>They cannot change the state of the Write Model              </a:t>
            </a:r>
          </a:p>
          <a:p>
            <a:r>
              <a:rPr lang="en-US" dirty="0"/>
              <a:t>Contains all data changed by the Write Model                 </a:t>
            </a:r>
          </a:p>
          <a:p>
            <a:r>
              <a:rPr lang="en-US" dirty="0"/>
              <a:t>They can be spread through a Bus with Topics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10750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matrix image data&quot;">
            <a:extLst>
              <a:ext uri="{FF2B5EF4-FFF2-40B4-BE49-F238E27FC236}">
                <a16:creationId xmlns:a16="http://schemas.microsoft.com/office/drawing/2014/main" id="{369536C2-125B-4F7F-9F6A-C4E2C014AD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" r="20823" b="-2"/>
          <a:stretch/>
        </p:blipFill>
        <p:spPr bwMode="auto">
          <a:xfrm>
            <a:off x="7002966" y="-1"/>
            <a:ext cx="5189034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27A2BE-E27E-4695-9012-018CD3E3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7028159" cy="1320800"/>
          </a:xfrm>
        </p:spPr>
        <p:txBody>
          <a:bodyPr>
            <a:normAutofit/>
          </a:bodyPr>
          <a:lstStyle/>
          <a:p>
            <a:r>
              <a:rPr lang="en-US" dirty="0"/>
              <a:t>T01: Events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E8E536-ACAE-42FB-9FD8-E402CC059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60" y="2319712"/>
            <a:ext cx="2581635" cy="11050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10B77F-9D68-4A6E-B69A-F11F44793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379" y="3732120"/>
            <a:ext cx="2667372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26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close up of a pen&#10;&#10;Description automatically generated">
            <a:extLst>
              <a:ext uri="{FF2B5EF4-FFF2-40B4-BE49-F238E27FC236}">
                <a16:creationId xmlns:a16="http://schemas.microsoft.com/office/drawing/2014/main" id="{E6540011-07C1-47F4-B1B1-663F689B4D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5384" r="-1" b="-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169F4E-ACFF-41AE-992E-3544DD739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T02: The Write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4132B-06B0-466A-8BC1-A478AF2FE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Should store the data in the easiest possible form </a:t>
            </a:r>
            <a:r>
              <a:rPr lang="en-US"/>
              <a:t>for writing </a:t>
            </a:r>
            <a:r>
              <a:rPr lang="en-US" dirty="0"/>
              <a:t>purposes</a:t>
            </a:r>
          </a:p>
          <a:p>
            <a:r>
              <a:rPr lang="en-US" dirty="0"/>
              <a:t>Usually is stored serialized in a Key-Value Store, wrapped by what I call here “Entity Storage”</a:t>
            </a:r>
          </a:p>
          <a:p>
            <a:r>
              <a:rPr lang="en-US" dirty="0"/>
              <a:t>Should contain all the data needed to validate semantically the customer requests</a:t>
            </a:r>
          </a:p>
          <a:p>
            <a:r>
              <a:rPr lang="en-US" dirty="0"/>
              <a:t>Can live as a separate entity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445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matrix image data&quot;">
            <a:extLst>
              <a:ext uri="{FF2B5EF4-FFF2-40B4-BE49-F238E27FC236}">
                <a16:creationId xmlns:a16="http://schemas.microsoft.com/office/drawing/2014/main" id="{369536C2-125B-4F7F-9F6A-C4E2C014AD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" r="20823" b="-2"/>
          <a:stretch/>
        </p:blipFill>
        <p:spPr bwMode="auto">
          <a:xfrm>
            <a:off x="7002966" y="-1"/>
            <a:ext cx="5189034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27A2BE-E27E-4695-9012-018CD3E3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7028159" cy="1320800"/>
          </a:xfrm>
        </p:spPr>
        <p:txBody>
          <a:bodyPr>
            <a:normAutofit/>
          </a:bodyPr>
          <a:lstStyle/>
          <a:p>
            <a:r>
              <a:rPr lang="en-US" dirty="0"/>
              <a:t>T02: The Write Model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3D68CF-AB90-4D3C-A57B-906A228B7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59" y="1395094"/>
            <a:ext cx="3057952" cy="45726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B115DD-5B81-4944-A6EB-1A06B2AF9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1832" y="3374882"/>
            <a:ext cx="3591426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09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" name="Content Placeholder 7" descr="A close up of a device&#10;&#10;Description automatically generated">
            <a:extLst>
              <a:ext uri="{FF2B5EF4-FFF2-40B4-BE49-F238E27FC236}">
                <a16:creationId xmlns:a16="http://schemas.microsoft.com/office/drawing/2014/main" id="{3185FFA9-C3DD-4926-B3FF-C3868AFC43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b="3702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3F6ABF-6A0D-4287-BD8C-9BF1A0BC1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T02: The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44263-7114-4916-B390-2642296026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Expressed in imperative like “Create Cruise”    </a:t>
            </a:r>
          </a:p>
          <a:p>
            <a:r>
              <a:rPr lang="en-US" dirty="0"/>
              <a:t>Contains all the data needed to execute a request applied to the existing write model</a:t>
            </a:r>
          </a:p>
          <a:p>
            <a:r>
              <a:rPr lang="en-US" dirty="0"/>
              <a:t>To ease the implementation should be Idempotent: can be applied multiple time producing the same result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60685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matrix image data&quot;">
            <a:extLst>
              <a:ext uri="{FF2B5EF4-FFF2-40B4-BE49-F238E27FC236}">
                <a16:creationId xmlns:a16="http://schemas.microsoft.com/office/drawing/2014/main" id="{369536C2-125B-4F7F-9F6A-C4E2C014AD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" r="20823" b="-2"/>
          <a:stretch/>
        </p:blipFill>
        <p:spPr bwMode="auto">
          <a:xfrm>
            <a:off x="7002966" y="-1"/>
            <a:ext cx="5189034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27A2BE-E27E-4695-9012-018CD3E3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7028159" cy="1320800"/>
          </a:xfrm>
        </p:spPr>
        <p:txBody>
          <a:bodyPr>
            <a:normAutofit/>
          </a:bodyPr>
          <a:lstStyle/>
          <a:p>
            <a:r>
              <a:rPr lang="en-US" dirty="0"/>
              <a:t>T02: The Command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008AFA-A331-4ECD-9FD8-F54446121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67" y="1646496"/>
            <a:ext cx="3353268" cy="19433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F15365-0FBF-4807-AB2F-6C2C10B4B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877" y="3736810"/>
            <a:ext cx="3820058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4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picture containing indoor, car, sitting, table&#10;&#10;Description automatically generated">
            <a:extLst>
              <a:ext uri="{FF2B5EF4-FFF2-40B4-BE49-F238E27FC236}">
                <a16:creationId xmlns:a16="http://schemas.microsoft.com/office/drawing/2014/main" id="{AA3C7C9C-2B88-4CB7-A389-4657F67C51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3256" b="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FF4571-22B7-4135-AAB7-AF5C2F1B4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 dirty="0"/>
              <a:t>T02: The Command Handler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2615E-3803-458A-86F0-BEAE9B5550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Receive the requests from in form of Command objects</a:t>
            </a:r>
          </a:p>
          <a:p>
            <a:r>
              <a:rPr lang="en-US" dirty="0"/>
              <a:t>Is the only entry point to access the Aggregate Root  </a:t>
            </a:r>
          </a:p>
          <a:p>
            <a:r>
              <a:rPr lang="en-US" dirty="0"/>
              <a:t>Is responsible for all infrastructure-related deeds</a:t>
            </a:r>
          </a:p>
          <a:p>
            <a:r>
              <a:rPr lang="en-US" dirty="0"/>
              <a:t>Prepare the additional data for the Command Methods that he invokes</a:t>
            </a:r>
          </a:p>
          <a:p>
            <a:r>
              <a:rPr lang="en-US" dirty="0"/>
              <a:t>Mostly equivalent to the MVC controller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82957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matrix image data&quot;">
            <a:extLst>
              <a:ext uri="{FF2B5EF4-FFF2-40B4-BE49-F238E27FC236}">
                <a16:creationId xmlns:a16="http://schemas.microsoft.com/office/drawing/2014/main" id="{369536C2-125B-4F7F-9F6A-C4E2C014AD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" r="20823" b="-2"/>
          <a:stretch/>
        </p:blipFill>
        <p:spPr bwMode="auto">
          <a:xfrm>
            <a:off x="7002966" y="-1"/>
            <a:ext cx="5189034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27A2BE-E27E-4695-9012-018CD3E3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7028159" cy="1320800"/>
          </a:xfrm>
        </p:spPr>
        <p:txBody>
          <a:bodyPr>
            <a:normAutofit/>
          </a:bodyPr>
          <a:lstStyle/>
          <a:p>
            <a:r>
              <a:rPr lang="en-US" dirty="0"/>
              <a:t>T02: The Command Handler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C7FE60-B7C2-4ADE-B799-87D6F6167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356" y="1760811"/>
            <a:ext cx="5277587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030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A picture containing person, indoor, sitting, woman&#10;&#10;Description automatically generated">
            <a:extLst>
              <a:ext uri="{FF2B5EF4-FFF2-40B4-BE49-F238E27FC236}">
                <a16:creationId xmlns:a16="http://schemas.microsoft.com/office/drawing/2014/main" id="{201B4C18-BE6F-4E2B-BE2D-620CF6C327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52" r="3448" b="549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3BBEDE-33B0-4466-A57D-EFA0B9684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The Read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B1283-98CB-413D-AD5D-C56DEE860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050831"/>
            <a:ext cx="4079721" cy="1096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6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81184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yellow school bus driving down a street&#10;&#10;Description automatically generated">
            <a:extLst>
              <a:ext uri="{FF2B5EF4-FFF2-40B4-BE49-F238E27FC236}">
                <a16:creationId xmlns:a16="http://schemas.microsoft.com/office/drawing/2014/main" id="{2604553D-C3B1-4499-A80C-B107CE9787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9941" r="12951" b="-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93FB58-16C8-4DC1-9570-A35FE75E9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T03: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DF1FD-A5B8-4589-8574-AA49DAEC27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We introduce the concept of Bus to</a:t>
            </a:r>
          </a:p>
          <a:p>
            <a:pPr lvl="1"/>
            <a:r>
              <a:rPr lang="en-US" dirty="0"/>
              <a:t>Send event to “external” systems and</a:t>
            </a:r>
          </a:p>
          <a:p>
            <a:pPr lvl="1"/>
            <a:r>
              <a:rPr lang="en-US" dirty="0"/>
              <a:t>Send command to Command Handlers</a:t>
            </a:r>
          </a:p>
          <a:p>
            <a:r>
              <a:rPr lang="en-US" dirty="0"/>
              <a:t>Should handle (at minimum)</a:t>
            </a:r>
          </a:p>
          <a:p>
            <a:pPr lvl="1"/>
            <a:r>
              <a:rPr lang="en-US" dirty="0"/>
              <a:t>Topics</a:t>
            </a:r>
          </a:p>
          <a:p>
            <a:pPr lvl="1"/>
            <a:r>
              <a:rPr lang="en-US" dirty="0"/>
              <a:t>Queues (if commands are </a:t>
            </a:r>
            <a:r>
              <a:rPr lang="en-US"/>
              <a:t>not idempotent)</a:t>
            </a: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26757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Isosceles Triangle 90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Isosceles Triangle 94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7" name="Content Placeholder 6" descr="A star filled sky&#10;&#10;Description automatically generated">
            <a:extLst>
              <a:ext uri="{FF2B5EF4-FFF2-40B4-BE49-F238E27FC236}">
                <a16:creationId xmlns:a16="http://schemas.microsoft.com/office/drawing/2014/main" id="{C2095EE6-B901-40D2-9D62-E973B6E8D1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2256" r="6015" b="-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868325-C4BE-46FA-839A-C1E48C588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Where it all started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F33C4-80FB-4661-8379-457C2F73D1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Based on CQS from Meyer (1996)</a:t>
            </a:r>
          </a:p>
          <a:p>
            <a:pPr lvl="1"/>
            <a:r>
              <a:rPr lang="en-US" dirty="0"/>
              <a:t>Command Query Separation</a:t>
            </a:r>
          </a:p>
          <a:p>
            <a:pPr lvl="1"/>
            <a:r>
              <a:rPr lang="en-US" dirty="0"/>
              <a:t>For each Entity has a Command Method and a Query Method</a:t>
            </a:r>
          </a:p>
          <a:p>
            <a:r>
              <a:rPr lang="en-US" dirty="0"/>
              <a:t>Defined by Fowler in 2001</a:t>
            </a:r>
          </a:p>
          <a:p>
            <a:pPr lvl="1"/>
            <a:r>
              <a:rPr lang="en-US" dirty="0"/>
              <a:t>Command Query Responsibility Segregation</a:t>
            </a:r>
          </a:p>
          <a:p>
            <a:pPr lvl="1"/>
            <a:r>
              <a:rPr lang="en-US" dirty="0"/>
              <a:t>For each Entity has separate Write and Read Model</a:t>
            </a:r>
          </a:p>
          <a:p>
            <a:endParaRPr lang="en-US" dirty="0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6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8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0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2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4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92367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matrix image data&quot;">
            <a:extLst>
              <a:ext uri="{FF2B5EF4-FFF2-40B4-BE49-F238E27FC236}">
                <a16:creationId xmlns:a16="http://schemas.microsoft.com/office/drawing/2014/main" id="{369536C2-125B-4F7F-9F6A-C4E2C014AD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" r="20823" b="-2"/>
          <a:stretch/>
        </p:blipFill>
        <p:spPr bwMode="auto">
          <a:xfrm>
            <a:off x="7002966" y="-1"/>
            <a:ext cx="5189034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27A2BE-E27E-4695-9012-018CD3E3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7028159" cy="1320800"/>
          </a:xfrm>
        </p:spPr>
        <p:txBody>
          <a:bodyPr>
            <a:normAutofit/>
          </a:bodyPr>
          <a:lstStyle/>
          <a:p>
            <a:r>
              <a:rPr lang="en-US" dirty="0"/>
              <a:t>T03: Bus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14B921-1E53-440A-AB58-784444AAE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460" y="2648370"/>
            <a:ext cx="3057952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82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picture containing bird, holding, man&#10;&#10;Description automatically generated">
            <a:extLst>
              <a:ext uri="{FF2B5EF4-FFF2-40B4-BE49-F238E27FC236}">
                <a16:creationId xmlns:a16="http://schemas.microsoft.com/office/drawing/2014/main" id="{8336AC30-5E75-4881-B74E-5D6FC5D28D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1196" r="1696" b="-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C29610-796F-4DDD-838C-8EEE0A50E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T04: Read (Query)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54BDE-FFDC-45B8-8157-0D07D74408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Ideally there is one Read Model for each type query    </a:t>
            </a:r>
          </a:p>
          <a:p>
            <a:r>
              <a:rPr lang="en-US" dirty="0"/>
              <a:t>Represents the data in the form easiest to search with </a:t>
            </a:r>
          </a:p>
          <a:p>
            <a:r>
              <a:rPr lang="en-US" dirty="0"/>
              <a:t>It's like a “Materialized View”</a:t>
            </a:r>
          </a:p>
          <a:p>
            <a:r>
              <a:rPr lang="en-US" dirty="0"/>
              <a:t>Usually is a flat table that can be interrogated via simple SELECT (or Projections in NoSQL language)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24542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matrix image data&quot;">
            <a:extLst>
              <a:ext uri="{FF2B5EF4-FFF2-40B4-BE49-F238E27FC236}">
                <a16:creationId xmlns:a16="http://schemas.microsoft.com/office/drawing/2014/main" id="{369536C2-125B-4F7F-9F6A-C4E2C014AD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" r="20823" b="-2"/>
          <a:stretch/>
        </p:blipFill>
        <p:spPr bwMode="auto">
          <a:xfrm>
            <a:off x="7002966" y="-1"/>
            <a:ext cx="5189034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27A2BE-E27E-4695-9012-018CD3E3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7028159" cy="1320800"/>
          </a:xfrm>
        </p:spPr>
        <p:txBody>
          <a:bodyPr>
            <a:normAutofit/>
          </a:bodyPr>
          <a:lstStyle/>
          <a:p>
            <a:r>
              <a:rPr lang="en-US" dirty="0"/>
              <a:t>T04: Read (Query) Model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BAACC-8996-4874-AA06-4E043AAD5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50" y="2127575"/>
            <a:ext cx="3715268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07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D43D2C-1380-418B-834B-8DE5AA822C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5835" r="7346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288E76-14E8-41C1-AA26-973AE86AB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T04: Event Handlers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22DD5-7B8F-425C-ADE5-F68F2E6CA3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They build the Read Model                                 </a:t>
            </a:r>
          </a:p>
          <a:p>
            <a:r>
              <a:rPr lang="en-US" dirty="0"/>
              <a:t>The receive events and create a view on data              </a:t>
            </a:r>
          </a:p>
          <a:p>
            <a:r>
              <a:rPr lang="en-US" dirty="0"/>
              <a:t>Are similar to Data Warehouse system but in “Real-Time”</a:t>
            </a:r>
          </a:p>
          <a:p>
            <a:r>
              <a:rPr lang="en-US" dirty="0"/>
              <a:t>They can access external services to enrich the information received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46083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matrix image data&quot;">
            <a:extLst>
              <a:ext uri="{FF2B5EF4-FFF2-40B4-BE49-F238E27FC236}">
                <a16:creationId xmlns:a16="http://schemas.microsoft.com/office/drawing/2014/main" id="{369536C2-125B-4F7F-9F6A-C4E2C014AD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" r="20823" b="-2"/>
          <a:stretch/>
        </p:blipFill>
        <p:spPr bwMode="auto">
          <a:xfrm>
            <a:off x="7002966" y="-1"/>
            <a:ext cx="5189034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27A2BE-E27E-4695-9012-018CD3E3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7028159" cy="1320800"/>
          </a:xfrm>
        </p:spPr>
        <p:txBody>
          <a:bodyPr>
            <a:normAutofit/>
          </a:bodyPr>
          <a:lstStyle/>
          <a:p>
            <a:r>
              <a:rPr lang="en-US" dirty="0"/>
              <a:t>T04: Event Handlers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2392CF-2410-496F-B922-F2D6DD897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50" y="1270000"/>
            <a:ext cx="3180509" cy="47580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5B8E05-D92A-47CD-BC1C-C55588AF0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2420" y="2172214"/>
            <a:ext cx="3541585" cy="301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81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picture containing light, dark&#10;&#10;Description automatically generated">
            <a:extLst>
              <a:ext uri="{FF2B5EF4-FFF2-40B4-BE49-F238E27FC236}">
                <a16:creationId xmlns:a16="http://schemas.microsoft.com/office/drawing/2014/main" id="{A85BDC34-4847-4164-BD98-0AC0ADFBE2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602" r="4406" b="-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7CE020-6DD2-42B2-A91D-665DD4D4C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T04: The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D347B-E15F-4181-AF38-8BB9084DE7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Exposes the content of the Read Model</a:t>
            </a:r>
          </a:p>
          <a:p>
            <a:r>
              <a:rPr lang="en-US" dirty="0"/>
              <a:t>They can be “merged” with the Event Handlers</a:t>
            </a:r>
          </a:p>
          <a:p>
            <a:r>
              <a:rPr lang="en-US" dirty="0"/>
              <a:t>Projections and Event Handlers should be the easiest part to write</a:t>
            </a:r>
          </a:p>
          <a:p>
            <a:pPr lvl="1"/>
            <a:r>
              <a:rPr lang="en-US" dirty="0"/>
              <a:t>Perfect to be left to Juniors or external teams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08620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F31E02AF-CA9B-4482-9775-77ED6073E3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6071" r="31262" b="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50C14A-A5D6-46C6-B4E0-362A1E1E2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Mythical Real-Time 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9EA40-35AE-4F9F-B6FF-CE5C3513E6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Real-time make sense only within a defined timespan</a:t>
            </a:r>
          </a:p>
          <a:p>
            <a:pPr lvl="1"/>
            <a:r>
              <a:rPr lang="en-US" dirty="0"/>
              <a:t>Real time in railway systems is “in less than 350ms”</a:t>
            </a:r>
          </a:p>
          <a:p>
            <a:r>
              <a:rPr lang="en-US" dirty="0"/>
              <a:t>The usage of bus introduce a delay between the application of the command and the availability of the data: This is the Eventual Consistency</a:t>
            </a:r>
          </a:p>
          <a:p>
            <a:r>
              <a:rPr lang="en-US" dirty="0"/>
              <a:t>The same happens when locking a table for a transaction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9211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Picture 3" descr="A picture containing grass, man&#10;&#10;Description automatically generated">
            <a:extLst>
              <a:ext uri="{FF2B5EF4-FFF2-40B4-BE49-F238E27FC236}">
                <a16:creationId xmlns:a16="http://schemas.microsoft.com/office/drawing/2014/main" id="{FF473086-8392-4BE6-BDF1-EBBA743826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30164" b="-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0CF9EA-AC89-4F36-B1D7-9DF7DF6D7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Expanding the 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20A6E-81D7-4AF8-A1D8-EEE03DA11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050831"/>
            <a:ext cx="4079721" cy="1096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60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4300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group of people standing in front of a large crowd of people&#10;&#10;Description automatically generated">
            <a:extLst>
              <a:ext uri="{FF2B5EF4-FFF2-40B4-BE49-F238E27FC236}">
                <a16:creationId xmlns:a16="http://schemas.microsoft.com/office/drawing/2014/main" id="{37A603FC-0852-4306-9943-FFC994136F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9616" r="3565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309FB-A0C4-4C32-B775-250853880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T05: Optimistic locking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B0A82-FF40-4394-BDB7-9C747557AE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/>
              <a:t>Multiple users can send commands to the same Aggregate Root</a:t>
            </a:r>
          </a:p>
          <a:p>
            <a:pPr>
              <a:lnSpc>
                <a:spcPct val="90000"/>
              </a:lnSpc>
            </a:pPr>
            <a:r>
              <a:rPr lang="en-US" sz="1700"/>
              <a:t>This can be handled versioning the AR and send with the Commands the version of the AR used to prepare the command</a:t>
            </a:r>
          </a:p>
          <a:p>
            <a:pPr>
              <a:lnSpc>
                <a:spcPct val="90000"/>
              </a:lnSpc>
            </a:pPr>
            <a:r>
              <a:rPr lang="en-US" sz="1700"/>
              <a:t>The Entity Storage will add a Version field</a:t>
            </a:r>
          </a:p>
          <a:p>
            <a:pPr>
              <a:lnSpc>
                <a:spcPct val="90000"/>
              </a:lnSpc>
            </a:pPr>
            <a:r>
              <a:rPr lang="en-US" sz="1700"/>
              <a:t>When the expected version matches the storage one item is update and the operation is successful</a:t>
            </a:r>
          </a:p>
          <a:p>
            <a:pPr>
              <a:lnSpc>
                <a:spcPct val="90000"/>
              </a:lnSpc>
            </a:pPr>
            <a:r>
              <a:rPr lang="en-US" sz="1700"/>
              <a:t>Else an exception is thrown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605699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726D8A2B-CA79-44C4-BF37-DB9BAE8B58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9345" r="4124" b="-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309FB-A0C4-4C32-B775-250853880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/>
              <a:t>T05: Optimistic locking-Advantages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B0A82-FF40-4394-BDB7-9C747557AE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No need for “real” transactions (and therefore locks)</a:t>
            </a:r>
          </a:p>
          <a:p>
            <a:r>
              <a:rPr lang="en-US" dirty="0"/>
              <a:t>Works atomically</a:t>
            </a:r>
          </a:p>
          <a:p>
            <a:r>
              <a:rPr lang="en-US" dirty="0"/>
              <a:t>Usable even on NoSQL database</a:t>
            </a:r>
          </a:p>
          <a:p>
            <a:r>
              <a:rPr lang="en-US" dirty="0"/>
              <a:t>Easy to implement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70967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9" name="Content Placeholder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4313DE3-0941-4FEA-8AD2-52C0BE8930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8751" r="-1" b="15889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64F3E5-6EDF-4B53-BFA6-B9BF6EF8D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basic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007D5-9634-47F0-9FFD-1E6465A915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DDD: Increases the Domain concept to Write and Read Models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Actors Model:</a:t>
            </a:r>
            <a:endParaRPr lang="en-US"/>
          </a:p>
          <a:p>
            <a:pPr lvl="1">
              <a:lnSpc>
                <a:spcPct val="90000"/>
              </a:lnSpc>
            </a:pPr>
            <a:r>
              <a:rPr lang="en-US" dirty="0"/>
              <a:t>Every Domain has its own </a:t>
            </a:r>
            <a:r>
              <a:rPr lang="en-US"/>
              <a:t>independant</a:t>
            </a:r>
            <a:r>
              <a:rPr lang="en-US" dirty="0"/>
              <a:t> storage</a:t>
            </a:r>
            <a:endParaRPr lang="en-US"/>
          </a:p>
          <a:p>
            <a:pPr lvl="1">
              <a:lnSpc>
                <a:spcPct val="90000"/>
              </a:lnSpc>
            </a:pPr>
            <a:r>
              <a:rPr lang="en-US" dirty="0"/>
              <a:t>The Domain state is changeable and visible by the external environment only through Messages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Microservices: The Read and Write models are isolated services</a:t>
            </a:r>
            <a:endParaRPr lang="en-US"/>
          </a:p>
          <a:p>
            <a:pPr>
              <a:lnSpc>
                <a:spcPct val="90000"/>
              </a:lnSpc>
            </a:pPr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31639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D6AFDF1-A727-4490-B320-7C561C5926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6749" b="1945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E1A235-4365-4AD6-9E6C-1C69B0E3A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/>
              <a:t>The Invoices and Customer Domains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007AA-2FB3-446A-A3D6-A0CE2E3D0A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Should create Invoices associated with Customers</a:t>
            </a:r>
          </a:p>
          <a:p>
            <a:r>
              <a:rPr lang="en-US" dirty="0"/>
              <a:t>When Emitting an Invoice should store the Billing Address, that could not be changed</a:t>
            </a:r>
          </a:p>
          <a:p>
            <a:r>
              <a:rPr lang="en-US" dirty="0"/>
              <a:t>Invoices and Customers are separated Domains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22790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" name="Content Placeholder 7" descr="A large ship in the background&#10;&#10;Description automatically generated">
            <a:extLst>
              <a:ext uri="{FF2B5EF4-FFF2-40B4-BE49-F238E27FC236}">
                <a16:creationId xmlns:a16="http://schemas.microsoft.com/office/drawing/2014/main" id="{7559EF34-1909-4584-8243-0AC89F8B97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8584" r="-1" b="23415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98B64C-84B6-40CF-9497-710E40E52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T06: Referencing External Domains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1AA20-7D28-4BB4-BF2A-D2E312AC8B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All external Aggregate Roots (or Crud items) must be referenced by Id                            </a:t>
            </a:r>
          </a:p>
          <a:p>
            <a:r>
              <a:rPr lang="en-US" dirty="0"/>
              <a:t>The Event Handlers can retrieve the linked items data and store it to reduce the Query complexity</a:t>
            </a:r>
          </a:p>
          <a:p>
            <a:r>
              <a:rPr lang="en-US" dirty="0"/>
              <a:t>The Command Handlers will access the proxied services exposed by the other domains 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304328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matrix image data&quot;">
            <a:extLst>
              <a:ext uri="{FF2B5EF4-FFF2-40B4-BE49-F238E27FC236}">
                <a16:creationId xmlns:a16="http://schemas.microsoft.com/office/drawing/2014/main" id="{369536C2-125B-4F7F-9F6A-C4E2C014AD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" r="20823" b="-2"/>
          <a:stretch/>
        </p:blipFill>
        <p:spPr bwMode="auto">
          <a:xfrm>
            <a:off x="7002966" y="-1"/>
            <a:ext cx="5189034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27A2BE-E27E-4695-9012-018CD3E3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7028159" cy="1320800"/>
          </a:xfrm>
        </p:spPr>
        <p:txBody>
          <a:bodyPr>
            <a:normAutofit/>
          </a:bodyPr>
          <a:lstStyle/>
          <a:p>
            <a:r>
              <a:rPr lang="en-US" dirty="0"/>
              <a:t>T04: Event Handlers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2392CF-2410-496F-B922-F2D6DD897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50" y="1270000"/>
            <a:ext cx="3180509" cy="47580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5B8E05-D92A-47CD-BC1C-C55588AF0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2420" y="2172214"/>
            <a:ext cx="3541585" cy="301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206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picture containing furniture, indoor, sitting, wooden&#10;&#10;Description automatically generated">
            <a:extLst>
              <a:ext uri="{FF2B5EF4-FFF2-40B4-BE49-F238E27FC236}">
                <a16:creationId xmlns:a16="http://schemas.microsoft.com/office/drawing/2014/main" id="{E1FF2326-388B-4EFE-BB94-82FB525394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1737" r="11155" b="-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5AE32C-2CF9-41E8-B2D5-168918985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T07: Value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16F02-EDF4-45CF-8E17-22353EC50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To store “invariants” like and Address will be used the Value Object concept                                                          </a:t>
            </a:r>
          </a:p>
          <a:p>
            <a:r>
              <a:rPr lang="en-US" dirty="0"/>
              <a:t>A Value Object is an Object whose Natural Key is the whole object: does not break the rule of referring to external items via Id only 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72390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picture containing building, scene, library, room&#10;&#10;Description automatically generated">
            <a:extLst>
              <a:ext uri="{FF2B5EF4-FFF2-40B4-BE49-F238E27FC236}">
                <a16:creationId xmlns:a16="http://schemas.microsoft.com/office/drawing/2014/main" id="{C0236D96-F471-4949-8D92-9F1D3634AD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6161" r="2886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9A988-173E-474C-A7EA-8DEE846B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Warehouse and Payments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D2EF1-444B-4D07-8578-CA52C6E426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Identify the Domain of Warehouse allowing to Reserve Items</a:t>
            </a:r>
          </a:p>
          <a:p>
            <a:r>
              <a:rPr lang="en-US" dirty="0"/>
              <a:t>Another Domain will be Payment, or the Payment Process </a:t>
            </a:r>
          </a:p>
          <a:p>
            <a:r>
              <a:rPr lang="en-US" dirty="0"/>
              <a:t>When a Payment is started a request is issued to Reserve Items </a:t>
            </a:r>
          </a:p>
          <a:p>
            <a:r>
              <a:rPr lang="en-US" dirty="0"/>
              <a:t>Contextually a delayed Expire event is issued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673933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black and white photo of a train&#10;&#10;Description automatically generated">
            <a:extLst>
              <a:ext uri="{FF2B5EF4-FFF2-40B4-BE49-F238E27FC236}">
                <a16:creationId xmlns:a16="http://schemas.microsoft.com/office/drawing/2014/main" id="{96F6C059-330B-4BD5-A86E-7B00FB2B4C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7295" r="15597" b="-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8A993C-5732-468C-B167-B026CE5BF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T08: Local Distributed Transactions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14BB0-D769-47B8-85B6-CBF77DFB7B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The idea is to use timeouts to cancel transactions. Like the 2PC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The Warehouse Domain handles the Expiration of Reservation by itself (probably sending delayed Expiration messages)              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The Payment Domain, when creating a Payment send a Delayed Expiration message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If the Expiration arrives with the Payment still reserving the Payment is canceled</a:t>
            </a:r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179431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picture containing large, different, filled, many&#10;&#10;Description automatically generated">
            <a:extLst>
              <a:ext uri="{FF2B5EF4-FFF2-40B4-BE49-F238E27FC236}">
                <a16:creationId xmlns:a16="http://schemas.microsoft.com/office/drawing/2014/main" id="{0B4B3127-4928-40C7-A8B7-2C6949A713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22891" b="-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96FCFA-AD92-4844-8BFC-2C341FA90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Crossing Boundaries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CD816-BC19-4DDC-9F34-AB5ECE0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The Payment domain is extended with a connection with PayPal</a:t>
            </a:r>
          </a:p>
          <a:p>
            <a:r>
              <a:rPr lang="en-US" dirty="0"/>
              <a:t>The PayPal service is exposed via a Proxy                       </a:t>
            </a:r>
          </a:p>
          <a:p>
            <a:r>
              <a:rPr lang="en-US" dirty="0"/>
              <a:t>When Reservation or PayPal Payment fails the Payment is canceled</a:t>
            </a:r>
          </a:p>
          <a:p>
            <a:r>
              <a:rPr lang="en-US" dirty="0"/>
              <a:t>When the Payment Expire the PayPal Payment is canceled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505586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picture containing sitting, water, star, table&#10;&#10;Description automatically generated">
            <a:extLst>
              <a:ext uri="{FF2B5EF4-FFF2-40B4-BE49-F238E27FC236}">
                <a16:creationId xmlns:a16="http://schemas.microsoft.com/office/drawing/2014/main" id="{DB730C81-1601-45D5-8451-566BC7C4B6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1336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0D5922-2D43-4FEF-96D1-30F694CEC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T09: Worldwide Distributed Transactions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34429-E13D-4377-ADBA-11BDF93E0D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The PayPal Proxy service is called inside the Command Handler to hide its data from the Aggregate            </a:t>
            </a:r>
          </a:p>
          <a:p>
            <a:r>
              <a:rPr lang="en-US" dirty="0"/>
              <a:t>The PayPal Proxy service will send a message when the payment fails or succeed                               </a:t>
            </a:r>
          </a:p>
          <a:p>
            <a:r>
              <a:rPr lang="en-US" dirty="0"/>
              <a:t>When the Payment expire and no answer exists from PayPal the system tries to cancel the payment compulsively 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76120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A picture containing person, indoor, hand, holding&#10;&#10;Description automatically generated">
            <a:extLst>
              <a:ext uri="{FF2B5EF4-FFF2-40B4-BE49-F238E27FC236}">
                <a16:creationId xmlns:a16="http://schemas.microsoft.com/office/drawing/2014/main" id="{9D50E180-C755-4618-883C-81D9B1C331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06" t="9091" r="1353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602340-472F-4EDE-A1B9-968BF0A22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The Red Pill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4C6836-5D3B-45EF-B49D-D1722F8E8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050831"/>
            <a:ext cx="4079721" cy="1096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6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738941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4A7024-D948-494D-8920-BBA2DA07D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person, indoor, hand, holding&#10;&#10;Description automatically generated">
            <a:extLst>
              <a:ext uri="{FF2B5EF4-FFF2-40B4-BE49-F238E27FC236}">
                <a16:creationId xmlns:a16="http://schemas.microsoft.com/office/drawing/2014/main" id="{0D944E15-8938-441C-B3B1-065703F5E7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</a:blip>
          <a:srcRect t="18174" b="682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FCFA4E-A882-436B-B0AD-E8A539276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What is missing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08C84-1BC1-43F3-94C6-735F3FE66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What we have seen until now is only a toy implementation. Several issues should be addressed e.g. (but not limited to): 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Bus failures: in these examples we assume the bus never fails. We should use a subsystem that handles these situations, like a retry policy to send the Events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Messages not sent after the update (may be we should first send messages then </a:t>
            </a:r>
            <a:r>
              <a:rPr lang="en-US" sz="1500">
                <a:solidFill>
                  <a:srgbClr val="FFFFFF"/>
                </a:solidFill>
              </a:rPr>
              <a:t>save the data)</a:t>
            </a:r>
            <a:endParaRPr lang="en-US" sz="1500" dirty="0">
              <a:solidFill>
                <a:srgbClr val="FFFFFF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The distributed transactions or better “sagas” would be handled easily with a State Machine. Some Service Bus implementation offers even specific DSLs to ease the solution.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The “toxic” messages will be sent typically on the “Dead Letter” queues. Someone should take care of them!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Use only when fitting: an example would be a Tree data structure. Sometimes the effort to build a Domain is simply too big</a:t>
            </a:r>
          </a:p>
        </p:txBody>
      </p:sp>
    </p:spTree>
    <p:extLst>
      <p:ext uri="{BB962C8B-B14F-4D97-AF65-F5344CB8AC3E}">
        <p14:creationId xmlns:p14="http://schemas.microsoft.com/office/powerpoint/2010/main" val="1105891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F959B-D5E4-44D9-BCC3-3DEA7488E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10K Feet View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DE72504-C629-4057-ADDC-EC55F4231C70}"/>
              </a:ext>
            </a:extLst>
          </p:cNvPr>
          <p:cNvGrpSpPr/>
          <p:nvPr/>
        </p:nvGrpSpPr>
        <p:grpSpPr>
          <a:xfrm>
            <a:off x="566274" y="1930400"/>
            <a:ext cx="8366506" cy="3541316"/>
            <a:chOff x="732529" y="1930400"/>
            <a:chExt cx="8366506" cy="3541316"/>
          </a:xfrm>
        </p:grpSpPr>
        <p:sp>
          <p:nvSpPr>
            <p:cNvPr id="3" name="Flowchart: Magnetic Disk 2">
              <a:extLst>
                <a:ext uri="{FF2B5EF4-FFF2-40B4-BE49-F238E27FC236}">
                  <a16:creationId xmlns:a16="http://schemas.microsoft.com/office/drawing/2014/main" id="{75E9B813-9787-4E07-A9B6-65E4D240F56D}"/>
                </a:ext>
              </a:extLst>
            </p:cNvPr>
            <p:cNvSpPr/>
            <p:nvPr/>
          </p:nvSpPr>
          <p:spPr>
            <a:xfrm>
              <a:off x="1173418" y="1930400"/>
              <a:ext cx="939567" cy="981511"/>
            </a:xfrm>
            <a:prstGeom prst="flowChartMagneticDisk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Write Model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ED0F276-3A86-47F3-BC79-CBD85186B84C}"/>
                </a:ext>
              </a:extLst>
            </p:cNvPr>
            <p:cNvSpPr/>
            <p:nvPr/>
          </p:nvSpPr>
          <p:spPr>
            <a:xfrm>
              <a:off x="3993260" y="2109090"/>
              <a:ext cx="1473666" cy="627035"/>
            </a:xfrm>
            <a:prstGeom prst="round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Command Handler</a:t>
              </a:r>
            </a:p>
          </p:txBody>
        </p:sp>
        <p:sp>
          <p:nvSpPr>
            <p:cNvPr id="9" name="Flowchart: Magnetic Disk 8">
              <a:extLst>
                <a:ext uri="{FF2B5EF4-FFF2-40B4-BE49-F238E27FC236}">
                  <a16:creationId xmlns:a16="http://schemas.microsoft.com/office/drawing/2014/main" id="{778FDE45-1E12-4FC5-8622-AD45C9A82803}"/>
                </a:ext>
              </a:extLst>
            </p:cNvPr>
            <p:cNvSpPr/>
            <p:nvPr/>
          </p:nvSpPr>
          <p:spPr>
            <a:xfrm>
              <a:off x="1095829" y="4490205"/>
              <a:ext cx="939567" cy="981511"/>
            </a:xfrm>
            <a:prstGeom prst="flowChartMagneticDisk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 Model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E26147C-D4E7-4E41-BC31-A2185503AEAA}"/>
                </a:ext>
              </a:extLst>
            </p:cNvPr>
            <p:cNvSpPr/>
            <p:nvPr/>
          </p:nvSpPr>
          <p:spPr>
            <a:xfrm>
              <a:off x="2642633" y="3730558"/>
              <a:ext cx="1473666" cy="627035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Event Handler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746E508-E911-4674-894E-0014353DAEC4}"/>
                </a:ext>
              </a:extLst>
            </p:cNvPr>
            <p:cNvSpPr/>
            <p:nvPr/>
          </p:nvSpPr>
          <p:spPr>
            <a:xfrm>
              <a:off x="6385441" y="1930400"/>
              <a:ext cx="767109" cy="3541299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API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7C90238-87E1-4284-A402-9F523B4AA609}"/>
                </a:ext>
              </a:extLst>
            </p:cNvPr>
            <p:cNvCxnSpPr>
              <a:cxnSpLocks/>
              <a:endCxn id="4" idx="3"/>
            </p:cNvCxnSpPr>
            <p:nvPr/>
          </p:nvCxnSpPr>
          <p:spPr>
            <a:xfrm flipH="1">
              <a:off x="5466926" y="2422608"/>
              <a:ext cx="918515" cy="0"/>
            </a:xfrm>
            <a:prstGeom prst="straightConnector1">
              <a:avLst/>
            </a:prstGeom>
            <a:ln w="508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8A0BE17-B200-472C-AC9C-C25903B097CF}"/>
                </a:ext>
              </a:extLst>
            </p:cNvPr>
            <p:cNvCxnSpPr>
              <a:cxnSpLocks/>
              <a:stCxn id="4" idx="1"/>
              <a:endCxn id="3" idx="4"/>
            </p:cNvCxnSpPr>
            <p:nvPr/>
          </p:nvCxnSpPr>
          <p:spPr>
            <a:xfrm flipH="1" flipV="1">
              <a:off x="2112985" y="2421156"/>
              <a:ext cx="1880275" cy="1452"/>
            </a:xfrm>
            <a:prstGeom prst="straightConnector1">
              <a:avLst/>
            </a:prstGeom>
            <a:ln w="50800">
              <a:solidFill>
                <a:schemeClr val="accent5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6C316E2-E84E-448F-A210-D94A7D2C7B79}"/>
                </a:ext>
              </a:extLst>
            </p:cNvPr>
            <p:cNvCxnSpPr>
              <a:cxnSpLocks/>
              <a:stCxn id="4" idx="2"/>
              <a:endCxn id="10" idx="3"/>
            </p:cNvCxnSpPr>
            <p:nvPr/>
          </p:nvCxnSpPr>
          <p:spPr>
            <a:xfrm rot="5400000">
              <a:off x="3769221" y="3083203"/>
              <a:ext cx="1307951" cy="613794"/>
            </a:xfrm>
            <a:prstGeom prst="bentConnector2">
              <a:avLst/>
            </a:prstGeom>
            <a:ln w="508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622C442-2C8A-40D5-85DD-191D9C3EC677}"/>
                </a:ext>
              </a:extLst>
            </p:cNvPr>
            <p:cNvCxnSpPr>
              <a:cxnSpLocks/>
              <a:stCxn id="10" idx="1"/>
              <a:endCxn id="9" idx="1"/>
            </p:cNvCxnSpPr>
            <p:nvPr/>
          </p:nvCxnSpPr>
          <p:spPr>
            <a:xfrm rot="10800000" flipV="1">
              <a:off x="1565613" y="4044075"/>
              <a:ext cx="1077020" cy="446129"/>
            </a:xfrm>
            <a:prstGeom prst="bentConnector2">
              <a:avLst/>
            </a:prstGeom>
            <a:ln w="508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112214-188F-4E76-8263-F24E46209AF3}"/>
                </a:ext>
              </a:extLst>
            </p:cNvPr>
            <p:cNvSpPr/>
            <p:nvPr/>
          </p:nvSpPr>
          <p:spPr>
            <a:xfrm>
              <a:off x="4116299" y="4667444"/>
              <a:ext cx="1473666" cy="627035"/>
            </a:xfrm>
            <a:prstGeom prst="round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Query Engine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09A9816-D384-4282-AE33-7205E5AF6996}"/>
                </a:ext>
              </a:extLst>
            </p:cNvPr>
            <p:cNvCxnSpPr>
              <a:cxnSpLocks/>
              <a:stCxn id="9" idx="4"/>
              <a:endCxn id="37" idx="1"/>
            </p:cNvCxnSpPr>
            <p:nvPr/>
          </p:nvCxnSpPr>
          <p:spPr>
            <a:xfrm>
              <a:off x="2035396" y="4980961"/>
              <a:ext cx="2080903" cy="1"/>
            </a:xfrm>
            <a:prstGeom prst="straightConnector1">
              <a:avLst/>
            </a:prstGeom>
            <a:ln w="508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2FEBA01-3336-4887-8336-C5FCEC3B40E3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 flipV="1">
              <a:off x="5589965" y="4980961"/>
              <a:ext cx="795475" cy="1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Graphic 45" descr="Group of men">
              <a:extLst>
                <a:ext uri="{FF2B5EF4-FFF2-40B4-BE49-F238E27FC236}">
                  <a16:creationId xmlns:a16="http://schemas.microsoft.com/office/drawing/2014/main" id="{02D0EF33-A246-4D39-B246-21A83EE99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84635" y="2932900"/>
              <a:ext cx="914400" cy="914400"/>
            </a:xfrm>
            <a:prstGeom prst="rect">
              <a:avLst/>
            </a:prstGeom>
          </p:spPr>
        </p:pic>
        <p:cxnSp>
          <p:nvCxnSpPr>
            <p:cNvPr id="47" name="Straight Arrow Connector 25">
              <a:extLst>
                <a:ext uri="{FF2B5EF4-FFF2-40B4-BE49-F238E27FC236}">
                  <a16:creationId xmlns:a16="http://schemas.microsoft.com/office/drawing/2014/main" id="{0D34F9E3-2F0A-4145-AED3-A6EDC2A1DF23}"/>
                </a:ext>
              </a:extLst>
            </p:cNvPr>
            <p:cNvCxnSpPr>
              <a:cxnSpLocks/>
              <a:stCxn id="46" idx="0"/>
            </p:cNvCxnSpPr>
            <p:nvPr/>
          </p:nvCxnSpPr>
          <p:spPr>
            <a:xfrm rot="16200000" flipV="1">
              <a:off x="7641321" y="1932385"/>
              <a:ext cx="511745" cy="1489285"/>
            </a:xfrm>
            <a:prstGeom prst="bentConnector2">
              <a:avLst/>
            </a:prstGeom>
            <a:ln w="508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25">
              <a:extLst>
                <a:ext uri="{FF2B5EF4-FFF2-40B4-BE49-F238E27FC236}">
                  <a16:creationId xmlns:a16="http://schemas.microsoft.com/office/drawing/2014/main" id="{E87CF72F-A2A5-4078-806D-97DD0E6D4F1A}"/>
                </a:ext>
              </a:extLst>
            </p:cNvPr>
            <p:cNvCxnSpPr>
              <a:cxnSpLocks/>
              <a:endCxn id="46" idx="2"/>
            </p:cNvCxnSpPr>
            <p:nvPr/>
          </p:nvCxnSpPr>
          <p:spPr>
            <a:xfrm flipV="1">
              <a:off x="7152550" y="3847300"/>
              <a:ext cx="1489285" cy="1133662"/>
            </a:xfrm>
            <a:prstGeom prst="bent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E127768-B3A2-47B5-AB4A-A855C36109D4}"/>
                </a:ext>
              </a:extLst>
            </p:cNvPr>
            <p:cNvCxnSpPr/>
            <p:nvPr/>
          </p:nvCxnSpPr>
          <p:spPr>
            <a:xfrm>
              <a:off x="852300" y="3505200"/>
              <a:ext cx="5351460" cy="0"/>
            </a:xfrm>
            <a:prstGeom prst="line">
              <a:avLst/>
            </a:prstGeom>
            <a:ln w="635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5377CC5-B7C5-404F-B649-73CCCB742E94}"/>
                </a:ext>
              </a:extLst>
            </p:cNvPr>
            <p:cNvSpPr txBox="1"/>
            <p:nvPr/>
          </p:nvSpPr>
          <p:spPr>
            <a:xfrm>
              <a:off x="7303956" y="2073230"/>
              <a:ext cx="1247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5"/>
                  </a:solidFill>
                </a:rPr>
                <a:t>Command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ECD3E5D-F392-4E52-B47B-DA6B472495A9}"/>
                </a:ext>
              </a:extLst>
            </p:cNvPr>
            <p:cNvSpPr txBox="1"/>
            <p:nvPr/>
          </p:nvSpPr>
          <p:spPr>
            <a:xfrm rot="16200000">
              <a:off x="4167485" y="2935996"/>
              <a:ext cx="7986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/>
                  </a:solidFill>
                </a:rPr>
                <a:t>Event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AD3034D-CD85-4708-83D7-9189D7637181}"/>
                </a:ext>
              </a:extLst>
            </p:cNvPr>
            <p:cNvSpPr txBox="1"/>
            <p:nvPr/>
          </p:nvSpPr>
          <p:spPr>
            <a:xfrm>
              <a:off x="732529" y="3020768"/>
              <a:ext cx="1300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Write Side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8692BD1-8A3E-4601-8C7E-CD4A3BACCE32}"/>
                </a:ext>
              </a:extLst>
            </p:cNvPr>
            <p:cNvSpPr txBox="1"/>
            <p:nvPr/>
          </p:nvSpPr>
          <p:spPr>
            <a:xfrm>
              <a:off x="732529" y="3626625"/>
              <a:ext cx="12410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Read Side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27AE486-57BA-4D1C-973B-207720A1ECC8}"/>
                </a:ext>
              </a:extLst>
            </p:cNvPr>
            <p:cNvSpPr txBox="1"/>
            <p:nvPr/>
          </p:nvSpPr>
          <p:spPr>
            <a:xfrm>
              <a:off x="7273464" y="4611628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6"/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16559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A person standing next to a body of water&#10;&#10;Description automatically generated">
            <a:extLst>
              <a:ext uri="{FF2B5EF4-FFF2-40B4-BE49-F238E27FC236}">
                <a16:creationId xmlns:a16="http://schemas.microsoft.com/office/drawing/2014/main" id="{FC2DCA3F-E91A-4FD7-A445-D145D0D49D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39" t="909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B1D889-C719-48B4-BED5-AE95E6919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133C6-29E3-4402-9C98-088D5CCCC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050831"/>
            <a:ext cx="4079721" cy="1096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6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296725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elf, book, indoor, scene&#10;&#10;Description automatically generated">
            <a:extLst>
              <a:ext uri="{FF2B5EF4-FFF2-40B4-BE49-F238E27FC236}">
                <a16:creationId xmlns:a16="http://schemas.microsoft.com/office/drawing/2014/main" id="{2FBF9F84-AB74-4A8E-8B01-5CFD54A62B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61" r="11530" b="-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30CC18-3EFE-4B42-81D1-0EA107459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29F63-39A3-4B3D-8483-A4C3FB81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b="1"/>
              <a:t>Eric Evans</a:t>
            </a:r>
            <a:r>
              <a:rPr lang="en-US" sz="1500"/>
              <a:t>, Domain-Driven Design, Addison-Wesley, 2003</a:t>
            </a:r>
          </a:p>
          <a:p>
            <a:pPr>
              <a:lnSpc>
                <a:spcPct val="90000"/>
              </a:lnSpc>
            </a:pPr>
            <a:r>
              <a:rPr lang="en-US" sz="1500" b="1"/>
              <a:t>Jimmy Nilsson</a:t>
            </a:r>
            <a:r>
              <a:rPr lang="en-US" sz="1500"/>
              <a:t>, Applying Domain-Driven Design and Patterns, Pearson, 2006</a:t>
            </a:r>
          </a:p>
          <a:p>
            <a:pPr>
              <a:lnSpc>
                <a:spcPct val="90000"/>
              </a:lnSpc>
            </a:pPr>
            <a:r>
              <a:rPr lang="en-US" sz="1500" b="1"/>
              <a:t>Vaughn Vernon</a:t>
            </a:r>
            <a:r>
              <a:rPr lang="en-US" sz="1500"/>
              <a:t>, Implementing Domain Driven Design, Pearson, 2013</a:t>
            </a:r>
          </a:p>
          <a:p>
            <a:pPr>
              <a:lnSpc>
                <a:spcPct val="90000"/>
              </a:lnSpc>
            </a:pPr>
            <a:r>
              <a:rPr lang="en-US" sz="1500" b="1"/>
              <a:t>NServiceBus</a:t>
            </a:r>
            <a:r>
              <a:rPr lang="en-US" sz="1500"/>
              <a:t>, https://particular.net/nservicebus</a:t>
            </a:r>
          </a:p>
          <a:p>
            <a:pPr>
              <a:lnSpc>
                <a:spcPct val="90000"/>
              </a:lnSpc>
            </a:pPr>
            <a:r>
              <a:rPr lang="en-US" sz="1500" b="1"/>
              <a:t>Martin Folwer</a:t>
            </a:r>
            <a:r>
              <a:rPr lang="en-US" sz="1500"/>
              <a:t>, https://martinfowler.com/</a:t>
            </a:r>
          </a:p>
          <a:p>
            <a:pPr>
              <a:lnSpc>
                <a:spcPct val="90000"/>
              </a:lnSpc>
            </a:pPr>
            <a:r>
              <a:rPr lang="en-US" sz="1500" b="1"/>
              <a:t>Jimmy Bogard</a:t>
            </a:r>
            <a:r>
              <a:rPr lang="en-US" sz="1500"/>
              <a:t>, https://jimmybogard.com/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634718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close up of a red brick building&#10;&#10;Description automatically generated">
            <a:extLst>
              <a:ext uri="{FF2B5EF4-FFF2-40B4-BE49-F238E27FC236}">
                <a16:creationId xmlns:a16="http://schemas.microsoft.com/office/drawing/2014/main" id="{DEFD0FAA-D8BC-4EC5-B37B-2CD4937CB5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25619" r="1" b="25687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6CAC56-6E21-4355-89F7-C4D2810E4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Contacts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A4F35-A4B5-4430-8933-ABE9591F40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Github: https://github.com/kendarorg       </a:t>
            </a:r>
          </a:p>
          <a:p>
            <a:r>
              <a:rPr lang="en-US"/>
              <a:t>Linkedin: https://linkedin.com/enricodaros </a:t>
            </a:r>
          </a:p>
          <a:p>
            <a:r>
              <a:rPr lang="en-US" dirty="0"/>
              <a:t>E-mail: edr@kendar.org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70391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A person riding a motorcycle down a dirt road&#10;&#10;Description automatically generated">
            <a:extLst>
              <a:ext uri="{FF2B5EF4-FFF2-40B4-BE49-F238E27FC236}">
                <a16:creationId xmlns:a16="http://schemas.microsoft.com/office/drawing/2014/main" id="{AE128B39-C5BD-4749-BF53-74E694ADD7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27" t="3445" r="11422" b="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1E53A6-29F3-4D92-BD46-695C61224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Let s’start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AC32B-7E7E-4DF7-915B-03E1DD19B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050831"/>
            <a:ext cx="4079721" cy="1096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6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26173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large ship in a body of water&#10;&#10;Description automatically generated">
            <a:extLst>
              <a:ext uri="{FF2B5EF4-FFF2-40B4-BE49-F238E27FC236}">
                <a16:creationId xmlns:a16="http://schemas.microsoft.com/office/drawing/2014/main" id="{9BF678F9-1520-4842-A99D-8BC2C955EC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9494" r="13687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A95E6E-510E-43CF-AE74-7D7801F38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Cruise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B1046-7871-422A-9BC7-CCDE341416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Domain in the DDD sense</a:t>
            </a:r>
          </a:p>
          <a:p>
            <a:pPr lvl="1"/>
            <a:r>
              <a:rPr lang="en-US" dirty="0"/>
              <a:t>A business concept that can exist “isolated” from the rest of the world</a:t>
            </a:r>
          </a:p>
          <a:p>
            <a:r>
              <a:rPr lang="en-US" dirty="0"/>
              <a:t>Should create Cruises</a:t>
            </a:r>
          </a:p>
          <a:p>
            <a:r>
              <a:rPr lang="en-US" dirty="0"/>
              <a:t>Should allow to add unique Rooms with a category</a:t>
            </a:r>
          </a:p>
          <a:p>
            <a:r>
              <a:rPr lang="en-US" dirty="0"/>
              <a:t>Should show all the rooms by Cruise/Category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04154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close up of a tree&#10;&#10;Description automatically generated">
            <a:extLst>
              <a:ext uri="{FF2B5EF4-FFF2-40B4-BE49-F238E27FC236}">
                <a16:creationId xmlns:a16="http://schemas.microsoft.com/office/drawing/2014/main" id="{6F8BF8E3-9AA1-4929-88D5-7E34BD35A6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-2" b="5389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7188EE-2751-4EE0-B706-DCBE0596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T01: The Aggregate Root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FF952-B5AB-47FD-8991-1FA8046E7C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Is the main Business Entity                               </a:t>
            </a:r>
          </a:p>
          <a:p>
            <a:r>
              <a:rPr lang="en-US" dirty="0"/>
              <a:t>Given Command Methods produces Events                     </a:t>
            </a:r>
          </a:p>
          <a:p>
            <a:r>
              <a:rPr lang="en-US" dirty="0"/>
              <a:t>Contains all the data needed by the Business Logic        </a:t>
            </a:r>
          </a:p>
          <a:p>
            <a:r>
              <a:rPr lang="en-US" dirty="0"/>
              <a:t>The name comes from the DDD terminology </a:t>
            </a:r>
          </a:p>
          <a:p>
            <a:r>
              <a:rPr lang="en-US" dirty="0"/>
              <a:t>Exposes Command Methods, that generate Events</a:t>
            </a:r>
          </a:p>
          <a:p>
            <a:r>
              <a:rPr lang="en-US" dirty="0"/>
              <a:t>Contains the state that will be written on the Write Model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13859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matrix image data&quot;">
            <a:extLst>
              <a:ext uri="{FF2B5EF4-FFF2-40B4-BE49-F238E27FC236}">
                <a16:creationId xmlns:a16="http://schemas.microsoft.com/office/drawing/2014/main" id="{369536C2-125B-4F7F-9F6A-C4E2C014AD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" r="20823" b="-2"/>
          <a:stretch/>
        </p:blipFill>
        <p:spPr bwMode="auto">
          <a:xfrm>
            <a:off x="7002966" y="-1"/>
            <a:ext cx="5189034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27A2BE-E27E-4695-9012-018CD3E3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7028159" cy="1320800"/>
          </a:xfrm>
        </p:spPr>
        <p:txBody>
          <a:bodyPr>
            <a:normAutofit/>
          </a:bodyPr>
          <a:lstStyle/>
          <a:p>
            <a:r>
              <a:rPr lang="en-US" dirty="0"/>
              <a:t>T01: The Aggregate Root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6D25CA-CB1B-4776-8403-7B355CBC0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59" y="1486130"/>
            <a:ext cx="3193808" cy="47622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B2F291-0386-4CAD-9452-CDA8967B8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909" y="2533578"/>
            <a:ext cx="2791215" cy="1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91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matrix image data&quot;">
            <a:extLst>
              <a:ext uri="{FF2B5EF4-FFF2-40B4-BE49-F238E27FC236}">
                <a16:creationId xmlns:a16="http://schemas.microsoft.com/office/drawing/2014/main" id="{369536C2-125B-4F7F-9F6A-C4E2C014AD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" r="20823" b="-2"/>
          <a:stretch/>
        </p:blipFill>
        <p:spPr bwMode="auto">
          <a:xfrm>
            <a:off x="7002966" y="-1"/>
            <a:ext cx="5189034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27A2BE-E27E-4695-9012-018CD3E3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7028159" cy="1320800"/>
          </a:xfrm>
        </p:spPr>
        <p:txBody>
          <a:bodyPr>
            <a:normAutofit/>
          </a:bodyPr>
          <a:lstStyle/>
          <a:p>
            <a:r>
              <a:rPr lang="en-US" dirty="0"/>
              <a:t>T01: The Aggregate Root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02690-19BB-471F-BA43-7289FEB76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98" y="1850937"/>
            <a:ext cx="3419952" cy="20957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FD2B6E-48F9-4259-BAB2-93C88C881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397" y="3867265"/>
            <a:ext cx="3172268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91832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1358</Words>
  <Application>Microsoft Office PowerPoint</Application>
  <PresentationFormat>Widescreen</PresentationFormat>
  <Paragraphs>162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Trebuchet MS</vt:lpstr>
      <vt:lpstr>Wingdings 3</vt:lpstr>
      <vt:lpstr>Facet</vt:lpstr>
      <vt:lpstr>ROAD TO CQRS</vt:lpstr>
      <vt:lpstr>Where it all started</vt:lpstr>
      <vt:lpstr>The basic ideas</vt:lpstr>
      <vt:lpstr>10K Feet View</vt:lpstr>
      <vt:lpstr>Let s’start</vt:lpstr>
      <vt:lpstr>The Cruise Domain</vt:lpstr>
      <vt:lpstr>T01: The Aggregate Root</vt:lpstr>
      <vt:lpstr>T01: The Aggregate Root</vt:lpstr>
      <vt:lpstr>T01: The Aggregate Root</vt:lpstr>
      <vt:lpstr>T01: Events</vt:lpstr>
      <vt:lpstr>T01: Events</vt:lpstr>
      <vt:lpstr>T02: The Write Model</vt:lpstr>
      <vt:lpstr>T02: The Write Model</vt:lpstr>
      <vt:lpstr>T02: The Command</vt:lpstr>
      <vt:lpstr>T02: The Command</vt:lpstr>
      <vt:lpstr>T02: The Command Handler</vt:lpstr>
      <vt:lpstr>T02: The Command Handler</vt:lpstr>
      <vt:lpstr>The Read Model</vt:lpstr>
      <vt:lpstr>T03: Bus</vt:lpstr>
      <vt:lpstr>T03: Bus</vt:lpstr>
      <vt:lpstr>T04: Read (Query) Model</vt:lpstr>
      <vt:lpstr>T04: Read (Query) Model</vt:lpstr>
      <vt:lpstr>T04: Event Handlers</vt:lpstr>
      <vt:lpstr>T04: Event Handlers</vt:lpstr>
      <vt:lpstr>T04: The Projections</vt:lpstr>
      <vt:lpstr>The Mythical Real-Time Db</vt:lpstr>
      <vt:lpstr>Expanding the view</vt:lpstr>
      <vt:lpstr>T05: Optimistic locking</vt:lpstr>
      <vt:lpstr>T05: Optimistic locking-Advantages</vt:lpstr>
      <vt:lpstr>The Invoices and Customer Domains</vt:lpstr>
      <vt:lpstr>T06: Referencing External Domains</vt:lpstr>
      <vt:lpstr>T04: Event Handlers</vt:lpstr>
      <vt:lpstr>T07: Value Objects</vt:lpstr>
      <vt:lpstr>Warehouse and Payments</vt:lpstr>
      <vt:lpstr>T08: Local Distributed Transactions</vt:lpstr>
      <vt:lpstr>Crossing Boundaries</vt:lpstr>
      <vt:lpstr>T09: Worldwide Distributed Transactions</vt:lpstr>
      <vt:lpstr>The Red Pill</vt:lpstr>
      <vt:lpstr>What is missing</vt:lpstr>
      <vt:lpstr>Thank You!</vt:lpstr>
      <vt:lpstr>References</vt:lpstr>
      <vt:lpstr>Contacts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ROAD TO CQRS</dc:title>
  <dc:creator>e dr</dc:creator>
  <cp:lastModifiedBy>e dr</cp:lastModifiedBy>
  <cp:revision>21</cp:revision>
  <dcterms:created xsi:type="dcterms:W3CDTF">2019-12-04T12:52:30Z</dcterms:created>
  <dcterms:modified xsi:type="dcterms:W3CDTF">2019-12-04T13:13:31Z</dcterms:modified>
</cp:coreProperties>
</file>